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33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78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5F31D-C95D-41F4-937C-E7D94320E22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4EBC88-94E5-49BF-A510-C6C4F55500E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Github link:</a:t>
          </a:r>
          <a:endParaRPr lang="en-US"/>
        </a:p>
      </dgm:t>
    </dgm:pt>
    <dgm:pt modelId="{E95B6BA7-4534-419D-B290-5354A070C1B1}" type="parTrans" cxnId="{CA56ED05-9B33-4DD6-9758-700E2F5CB054}">
      <dgm:prSet/>
      <dgm:spPr/>
      <dgm:t>
        <a:bodyPr/>
        <a:lstStyle/>
        <a:p>
          <a:endParaRPr lang="en-US"/>
        </a:p>
      </dgm:t>
    </dgm:pt>
    <dgm:pt modelId="{A3B38AB0-F435-409D-9C76-B9A055FF38A0}" type="sibTrans" cxnId="{CA56ED05-9B33-4DD6-9758-700E2F5CB054}">
      <dgm:prSet/>
      <dgm:spPr/>
      <dgm:t>
        <a:bodyPr/>
        <a:lstStyle/>
        <a:p>
          <a:endParaRPr lang="en-US"/>
        </a:p>
      </dgm:t>
    </dgm:pt>
    <dgm:pt modelId="{637B3204-F395-4ED3-9B97-880E69002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https://github.com/Hirchris/Coursera-Capstone</a:t>
          </a:r>
        </a:p>
      </dgm:t>
    </dgm:pt>
    <dgm:pt modelId="{99460757-B025-4E94-9835-09E64AAE2D32}" type="parTrans" cxnId="{C1A0D977-54A1-4247-AD45-C2C78FF3D898}">
      <dgm:prSet/>
      <dgm:spPr/>
      <dgm:t>
        <a:bodyPr/>
        <a:lstStyle/>
        <a:p>
          <a:endParaRPr lang="en-US"/>
        </a:p>
      </dgm:t>
    </dgm:pt>
    <dgm:pt modelId="{00C96E38-53E6-4C58-A435-281A773325AD}" type="sibTrans" cxnId="{C1A0D977-54A1-4247-AD45-C2C78FF3D898}">
      <dgm:prSet/>
      <dgm:spPr/>
      <dgm:t>
        <a:bodyPr/>
        <a:lstStyle/>
        <a:p>
          <a:endParaRPr lang="en-US"/>
        </a:p>
      </dgm:t>
    </dgm:pt>
    <dgm:pt modelId="{CB9BDB84-0509-4E30-AC45-DAE2BFA10960}" type="pres">
      <dgm:prSet presAssocID="{B3F5F31D-C95D-41F4-937C-E7D94320E225}" presName="root" presStyleCnt="0">
        <dgm:presLayoutVars>
          <dgm:dir/>
          <dgm:resizeHandles val="exact"/>
        </dgm:presLayoutVars>
      </dgm:prSet>
      <dgm:spPr/>
    </dgm:pt>
    <dgm:pt modelId="{5CA8DF69-44D3-4C4F-B494-FDC786D06EDC}" type="pres">
      <dgm:prSet presAssocID="{464EBC88-94E5-49BF-A510-C6C4F55500E1}" presName="compNode" presStyleCnt="0"/>
      <dgm:spPr/>
    </dgm:pt>
    <dgm:pt modelId="{9F271ED8-7B06-4053-AFC3-B8A011925DFC}" type="pres">
      <dgm:prSet presAssocID="{464EBC88-94E5-49BF-A510-C6C4F55500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766FD475-1F36-4DB2-94E0-AB09F7726508}" type="pres">
      <dgm:prSet presAssocID="{464EBC88-94E5-49BF-A510-C6C4F55500E1}" presName="spaceRect" presStyleCnt="0"/>
      <dgm:spPr/>
    </dgm:pt>
    <dgm:pt modelId="{0AD4399F-4386-4CF9-8E9D-39FAA79E917A}" type="pres">
      <dgm:prSet presAssocID="{464EBC88-94E5-49BF-A510-C6C4F55500E1}" presName="textRect" presStyleLbl="revTx" presStyleIdx="0" presStyleCnt="2">
        <dgm:presLayoutVars>
          <dgm:chMax val="1"/>
          <dgm:chPref val="1"/>
        </dgm:presLayoutVars>
      </dgm:prSet>
      <dgm:spPr/>
    </dgm:pt>
    <dgm:pt modelId="{5EF12F68-7A4F-48FD-BEDA-880D3FD4D968}" type="pres">
      <dgm:prSet presAssocID="{A3B38AB0-F435-409D-9C76-B9A055FF38A0}" presName="sibTrans" presStyleCnt="0"/>
      <dgm:spPr/>
    </dgm:pt>
    <dgm:pt modelId="{5A73171E-B1EA-4BD8-A9B4-4BB595B14F7C}" type="pres">
      <dgm:prSet presAssocID="{637B3204-F395-4ED3-9B97-880E69002E80}" presName="compNode" presStyleCnt="0"/>
      <dgm:spPr/>
    </dgm:pt>
    <dgm:pt modelId="{6F516450-1DB2-479D-8515-7B294E5BCD3B}" type="pres">
      <dgm:prSet presAssocID="{637B3204-F395-4ED3-9B97-880E69002E8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FFE2444-6774-4313-AF75-9D8A4ED7E88B}" type="pres">
      <dgm:prSet presAssocID="{637B3204-F395-4ED3-9B97-880E69002E80}" presName="spaceRect" presStyleCnt="0"/>
      <dgm:spPr/>
    </dgm:pt>
    <dgm:pt modelId="{E997B974-4C01-45FA-B1E0-F9EB6D51A393}" type="pres">
      <dgm:prSet presAssocID="{637B3204-F395-4ED3-9B97-880E69002E8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A56ED05-9B33-4DD6-9758-700E2F5CB054}" srcId="{B3F5F31D-C95D-41F4-937C-E7D94320E225}" destId="{464EBC88-94E5-49BF-A510-C6C4F55500E1}" srcOrd="0" destOrd="0" parTransId="{E95B6BA7-4534-419D-B290-5354A070C1B1}" sibTransId="{A3B38AB0-F435-409D-9C76-B9A055FF38A0}"/>
    <dgm:cxn modelId="{A6DBF424-2A18-401D-B38C-C6A109CAB4C3}" type="presOf" srcId="{637B3204-F395-4ED3-9B97-880E69002E80}" destId="{E997B974-4C01-45FA-B1E0-F9EB6D51A393}" srcOrd="0" destOrd="0" presId="urn:microsoft.com/office/officeart/2018/2/layout/IconLabelList"/>
    <dgm:cxn modelId="{D1707253-FCCA-4901-84F4-8C344C02A768}" type="presOf" srcId="{B3F5F31D-C95D-41F4-937C-E7D94320E225}" destId="{CB9BDB84-0509-4E30-AC45-DAE2BFA10960}" srcOrd="0" destOrd="0" presId="urn:microsoft.com/office/officeart/2018/2/layout/IconLabelList"/>
    <dgm:cxn modelId="{C1A0D977-54A1-4247-AD45-C2C78FF3D898}" srcId="{B3F5F31D-C95D-41F4-937C-E7D94320E225}" destId="{637B3204-F395-4ED3-9B97-880E69002E80}" srcOrd="1" destOrd="0" parTransId="{99460757-B025-4E94-9835-09E64AAE2D32}" sibTransId="{00C96E38-53E6-4C58-A435-281A773325AD}"/>
    <dgm:cxn modelId="{27EA37AB-F66C-489B-AEFF-93A3646F48F5}" type="presOf" srcId="{464EBC88-94E5-49BF-A510-C6C4F55500E1}" destId="{0AD4399F-4386-4CF9-8E9D-39FAA79E917A}" srcOrd="0" destOrd="0" presId="urn:microsoft.com/office/officeart/2018/2/layout/IconLabelList"/>
    <dgm:cxn modelId="{363C6E28-5B5E-4988-870E-DEAC765D42E0}" type="presParOf" srcId="{CB9BDB84-0509-4E30-AC45-DAE2BFA10960}" destId="{5CA8DF69-44D3-4C4F-B494-FDC786D06EDC}" srcOrd="0" destOrd="0" presId="urn:microsoft.com/office/officeart/2018/2/layout/IconLabelList"/>
    <dgm:cxn modelId="{551C0D88-7E3B-4FA0-87EB-8A9C7F14CF77}" type="presParOf" srcId="{5CA8DF69-44D3-4C4F-B494-FDC786D06EDC}" destId="{9F271ED8-7B06-4053-AFC3-B8A011925DFC}" srcOrd="0" destOrd="0" presId="urn:microsoft.com/office/officeart/2018/2/layout/IconLabelList"/>
    <dgm:cxn modelId="{D88AF0A1-571D-4B7A-82A6-43C24F76B1A5}" type="presParOf" srcId="{5CA8DF69-44D3-4C4F-B494-FDC786D06EDC}" destId="{766FD475-1F36-4DB2-94E0-AB09F7726508}" srcOrd="1" destOrd="0" presId="urn:microsoft.com/office/officeart/2018/2/layout/IconLabelList"/>
    <dgm:cxn modelId="{F8BF4741-71A1-4EEB-A551-FFD2E77CBA35}" type="presParOf" srcId="{5CA8DF69-44D3-4C4F-B494-FDC786D06EDC}" destId="{0AD4399F-4386-4CF9-8E9D-39FAA79E917A}" srcOrd="2" destOrd="0" presId="urn:microsoft.com/office/officeart/2018/2/layout/IconLabelList"/>
    <dgm:cxn modelId="{E91747AB-77DC-45AF-B154-D37AA1748FCA}" type="presParOf" srcId="{CB9BDB84-0509-4E30-AC45-DAE2BFA10960}" destId="{5EF12F68-7A4F-48FD-BEDA-880D3FD4D968}" srcOrd="1" destOrd="0" presId="urn:microsoft.com/office/officeart/2018/2/layout/IconLabelList"/>
    <dgm:cxn modelId="{2EF3A967-5E09-445B-AE31-2ABBD878DC49}" type="presParOf" srcId="{CB9BDB84-0509-4E30-AC45-DAE2BFA10960}" destId="{5A73171E-B1EA-4BD8-A9B4-4BB595B14F7C}" srcOrd="2" destOrd="0" presId="urn:microsoft.com/office/officeart/2018/2/layout/IconLabelList"/>
    <dgm:cxn modelId="{4E27BAA4-0695-4DA2-A3B3-983E4417C4FC}" type="presParOf" srcId="{5A73171E-B1EA-4BD8-A9B4-4BB595B14F7C}" destId="{6F516450-1DB2-479D-8515-7B294E5BCD3B}" srcOrd="0" destOrd="0" presId="urn:microsoft.com/office/officeart/2018/2/layout/IconLabelList"/>
    <dgm:cxn modelId="{B55FB7DD-0BB5-46CC-B07D-28343F01FE1F}" type="presParOf" srcId="{5A73171E-B1EA-4BD8-A9B4-4BB595B14F7C}" destId="{7FFE2444-6774-4313-AF75-9D8A4ED7E88B}" srcOrd="1" destOrd="0" presId="urn:microsoft.com/office/officeart/2018/2/layout/IconLabelList"/>
    <dgm:cxn modelId="{F38599DC-D027-4379-A01D-A8663B016821}" type="presParOf" srcId="{5A73171E-B1EA-4BD8-A9B4-4BB595B14F7C}" destId="{E997B974-4C01-45FA-B1E0-F9EB6D51A39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71ED8-7B06-4053-AFC3-B8A011925DFC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4399F-4386-4CF9-8E9D-39FAA79E917A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Github link:</a:t>
          </a:r>
          <a:endParaRPr lang="en-US" sz="2100" kern="1200"/>
        </a:p>
      </dsp:txBody>
      <dsp:txXfrm>
        <a:off x="559800" y="3022743"/>
        <a:ext cx="4320000" cy="720000"/>
      </dsp:txXfrm>
    </dsp:sp>
    <dsp:sp modelId="{6F516450-1DB2-479D-8515-7B294E5BCD3B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7B974-4C01-45FA-B1E0-F9EB6D51A393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https://github.com/Hirchris/Coursera-Capstone</a:t>
          </a:r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1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Christian HIRWA</a:t>
            </a:r>
          </a:p>
          <a:p>
            <a:r>
              <a:rPr lang="en-GB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February 5</a:t>
            </a:r>
            <a:r>
              <a:rPr lang="en-GB" baseline="30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th</a:t>
            </a:r>
            <a:r>
              <a:rPr lang="en-GB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, 2025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16700"/>
            <a:r>
              <a:rPr lang="en-US" sz="1700" b="1" i="0" u="none" strike="noStrike" baseline="0"/>
              <a:t>Scatter Plots</a:t>
            </a:r>
          </a:p>
          <a:p>
            <a:pPr lvl="1"/>
            <a:r>
              <a:rPr lang="en-US" sz="1700" b="0" i="0" u="none" strike="noStrike" baseline="0"/>
              <a:t>FlightNumberVS. PayloadMass;</a:t>
            </a:r>
          </a:p>
          <a:p>
            <a:pPr lvl="1"/>
            <a:r>
              <a:rPr lang="en-US" sz="1700" b="0" i="0" u="none" strike="noStrike" baseline="0"/>
              <a:t>FlightNumberVS. LaunchSite;</a:t>
            </a:r>
          </a:p>
          <a:p>
            <a:pPr lvl="1"/>
            <a:r>
              <a:rPr lang="en-US" sz="1700" b="0" i="0" u="none" strike="noStrike" baseline="0"/>
              <a:t>PayloadVS. LaunchSite;</a:t>
            </a:r>
          </a:p>
          <a:p>
            <a:pPr lvl="1"/>
            <a:r>
              <a:rPr lang="en-US" sz="1700" b="0" i="0" u="none" strike="noStrike" baseline="0"/>
              <a:t>Orbit VS. FlightNumber;</a:t>
            </a:r>
          </a:p>
          <a:p>
            <a:pPr lvl="1"/>
            <a:r>
              <a:rPr lang="en-US" sz="1700" b="0" i="0" u="none" strike="noStrike" baseline="0"/>
              <a:t>PayloadVS. Orbit Type;</a:t>
            </a:r>
          </a:p>
          <a:p>
            <a:pPr lvl="1"/>
            <a:r>
              <a:rPr lang="en-US" sz="1700" b="0" i="0" u="none" strike="noStrike" baseline="0"/>
              <a:t>Orbit VS. PayloadMassterplot.</a:t>
            </a:r>
          </a:p>
          <a:p>
            <a:pPr marL="0"/>
            <a:r>
              <a:rPr lang="en-US" sz="1700" b="1"/>
              <a:t>Bar Plots</a:t>
            </a:r>
          </a:p>
          <a:p>
            <a:pPr lvl="1"/>
            <a:r>
              <a:rPr lang="en-US" sz="1700"/>
              <a:t>Mean VS Orbit</a:t>
            </a:r>
          </a:p>
          <a:p>
            <a:pPr marL="0"/>
            <a:r>
              <a:rPr lang="en-US" sz="1700" b="1"/>
              <a:t>LinePlots</a:t>
            </a:r>
          </a:p>
          <a:p>
            <a:pPr lvl="1"/>
            <a:r>
              <a:rPr lang="en-US" sz="1700"/>
              <a:t>Success Rate VS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b="1" dirty="0"/>
              <a:t>SQL queries performed:</a:t>
            </a:r>
          </a:p>
          <a:p>
            <a:pPr lvl="1"/>
            <a:r>
              <a:rPr lang="en-US" sz="1500" dirty="0"/>
              <a:t> Display the names of the unique launch sites in the space mission;</a:t>
            </a:r>
          </a:p>
          <a:p>
            <a:pPr lvl="1"/>
            <a:r>
              <a:rPr lang="en-US" sz="1500" dirty="0"/>
              <a:t>Display 5 records where launch sites begin with ‘CCA’;</a:t>
            </a:r>
          </a:p>
          <a:p>
            <a:pPr lvl="1"/>
            <a:r>
              <a:rPr lang="en-US" sz="1500" dirty="0"/>
              <a:t>Display the total payload mass carried by boosters launched by NASA;</a:t>
            </a:r>
          </a:p>
          <a:p>
            <a:pPr lvl="1"/>
            <a:r>
              <a:rPr lang="en-US" sz="1500" dirty="0"/>
              <a:t>Display the average of the amount paid by booster version F9 v1.1;</a:t>
            </a:r>
          </a:p>
          <a:p>
            <a:pPr lvl="1"/>
            <a:r>
              <a:rPr lang="en-US" sz="1500" dirty="0"/>
              <a:t>List of the dates of the first successful landing outcome;</a:t>
            </a:r>
          </a:p>
          <a:p>
            <a:pPr lvl="1"/>
            <a:r>
              <a:rPr lang="en-US" sz="1500" dirty="0"/>
              <a:t>List of the names of the boosters which have success in drone ships and have payloads between 4,000 and 6,000;</a:t>
            </a:r>
          </a:p>
          <a:p>
            <a:pPr lvl="1"/>
            <a:r>
              <a:rPr lang="en-US" sz="1500" dirty="0"/>
              <a:t> The total od number of successful and failure mission outcomes;</a:t>
            </a:r>
          </a:p>
          <a:p>
            <a:pPr lvl="1"/>
            <a:r>
              <a:rPr lang="en-US" sz="1500" dirty="0"/>
              <a:t> List of the names of the booster version which have carried the maximum payload mass;</a:t>
            </a:r>
          </a:p>
          <a:p>
            <a:pPr lvl="1"/>
            <a:r>
              <a:rPr lang="en-US" sz="1500" dirty="0"/>
              <a:t> Listing the records which will display the successful landing outcomes in the ground pad, booster versions, and launch site for the months in the year 2015;</a:t>
            </a:r>
          </a:p>
          <a:p>
            <a:pPr lvl="1"/>
            <a:r>
              <a:rPr lang="en-US" sz="1500" dirty="0"/>
              <a:t>Ranking the count of successful landing outcomes between the date 2010-06-04 and 2017-03-20.</a:t>
            </a:r>
          </a:p>
          <a:p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000" b="0" i="0" u="none" strike="noStrike" baseline="0" dirty="0"/>
          </a:p>
          <a:p>
            <a:r>
              <a:rPr lang="en-US" sz="1000" b="0" i="0" u="none" strike="noStrike" baseline="0" dirty="0"/>
              <a:t>To visualize the Launch Data into an interactive map:</a:t>
            </a:r>
          </a:p>
          <a:p>
            <a:pPr lvl="1"/>
            <a:r>
              <a:rPr lang="en-US" sz="1000" b="0" i="0" u="none" strike="noStrike" baseline="0" dirty="0"/>
              <a:t> Using the Latitude and Longitude Coordinates at each launch site,  make a Circle Marker with a label of the name of the launch site;</a:t>
            </a:r>
          </a:p>
          <a:p>
            <a:pPr lvl="1"/>
            <a:r>
              <a:rPr lang="en-US" sz="1000" b="0" i="0" u="none" strike="noStrike" baseline="0" dirty="0"/>
              <a:t>Make classes 0 and 1with Green and Red, respectively;</a:t>
            </a:r>
          </a:p>
          <a:p>
            <a:pPr lvl="1"/>
            <a:r>
              <a:rPr lang="en-US" sz="1000" b="0" i="0" u="none" strike="noStrike" baseline="0" dirty="0"/>
              <a:t>Make  circles at each launch site coordinates with labels showing launch site name.</a:t>
            </a:r>
          </a:p>
          <a:p>
            <a:r>
              <a:rPr lang="en-US" sz="1000" dirty="0"/>
              <a:t>C</a:t>
            </a:r>
            <a:r>
              <a:rPr lang="en-US" sz="1000" b="0" i="0" u="none" strike="noStrike" baseline="0" dirty="0"/>
              <a:t>reate objects to make it easier to understand data and all launch sites with successful and unsuccessful landings</a:t>
            </a:r>
          </a:p>
          <a:p>
            <a:endParaRPr lang="en-US" sz="1000" b="0" i="0" u="none" strike="noStrike" baseline="0" dirty="0"/>
          </a:p>
          <a:p>
            <a:pPr marL="0"/>
            <a:endParaRPr lang="en-US" sz="1000" dirty="0"/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A850B-551D-E443-78E4-9B256A03F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841810"/>
            <a:ext cx="5481509" cy="3259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5044A0-9FA7-160D-0CD3-4E12EDB3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038779"/>
            <a:ext cx="5523082" cy="28650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b="1" i="0" u="none" strike="noStrike" baseline="0" dirty="0"/>
              <a:t>The dashboard has a dropdown, pie chart and scatters plot:</a:t>
            </a:r>
          </a:p>
          <a:p>
            <a:pPr lvl="1"/>
            <a:r>
              <a:rPr lang="en-US" sz="2000" b="0" i="0" u="none" strike="noStrike" baseline="0" dirty="0"/>
              <a:t>The dropdown allows to choose the launch site;</a:t>
            </a:r>
          </a:p>
          <a:p>
            <a:pPr lvl="1"/>
            <a:r>
              <a:rPr lang="en-US" sz="2000" b="0" i="0" u="none" strike="noStrike" baseline="0" dirty="0"/>
              <a:t>The pie chart shows the total of successful and unsuccessful launches sites selected from the dropdowns;</a:t>
            </a:r>
          </a:p>
          <a:p>
            <a:pPr marL="457200" lvl="1"/>
            <a:endParaRPr lang="en-US" sz="2000" b="0" i="0" u="none" strike="noStrike" baseline="0" dirty="0"/>
          </a:p>
          <a:p>
            <a:pPr marL="0"/>
            <a:r>
              <a:rPr lang="en-US" sz="2000" b="1" i="0" u="none" strike="noStrike" baseline="0" dirty="0"/>
              <a:t>Scatter Graph establishing the relationship with Outcome and Payload Mass(Kg) for the different Booster Versions:</a:t>
            </a:r>
          </a:p>
          <a:p>
            <a:pPr lvl="1"/>
            <a:r>
              <a:rPr lang="en-US" sz="2000" b="0" i="0" u="none" strike="noStrike" baseline="0" dirty="0"/>
              <a:t>Shows the relationship between two variables;</a:t>
            </a:r>
          </a:p>
          <a:p>
            <a:pPr lvl="1"/>
            <a:r>
              <a:rPr lang="en-US" sz="2000" b="0" i="0" u="none" strike="noStrike" baseline="0" dirty="0"/>
              <a:t>Best to show a nonlinear pattern;</a:t>
            </a:r>
          </a:p>
          <a:p>
            <a:pPr lvl="1"/>
            <a:r>
              <a:rPr lang="en-US" sz="2000" b="0" i="0" u="none" strike="noStrike" baseline="0" dirty="0"/>
              <a:t>The range of data flow, maximum and minimum value, can be determined;</a:t>
            </a:r>
          </a:p>
          <a:p>
            <a:pPr lvl="1"/>
            <a:r>
              <a:rPr lang="en-US" sz="2000" b="0" i="0" u="none" strike="noStrike" baseline="0" dirty="0"/>
              <a:t>Observation and reading easier.</a:t>
            </a:r>
          </a:p>
          <a:p>
            <a:pPr marL="0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5568" y="2018806"/>
            <a:ext cx="10168128" cy="447475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/>
          <a:p>
            <a:endParaRPr lang="en-US" sz="1200" b="0" i="0" u="none" strike="noStrike" baseline="0" dirty="0"/>
          </a:p>
          <a:p>
            <a:pPr marL="0" marR="72480"/>
            <a:endParaRPr lang="en-US" sz="1200" b="1" i="0" u="none" strike="noStrike" baseline="0" dirty="0"/>
          </a:p>
          <a:p>
            <a:pPr marL="0" marR="72480"/>
            <a:endParaRPr lang="en-US" sz="1200" b="1" dirty="0"/>
          </a:p>
          <a:p>
            <a:pPr marL="0" marR="72480"/>
            <a:r>
              <a:rPr lang="en-US" sz="1200" b="1" i="0" u="none" strike="noStrike" baseline="0" dirty="0"/>
              <a:t>Data Preparation</a:t>
            </a:r>
          </a:p>
          <a:p>
            <a:pPr lvl="1"/>
            <a:r>
              <a:rPr lang="en-US" sz="1200" b="0" i="0" u="none" strike="noStrike" baseline="0" dirty="0"/>
              <a:t>Load our dataset into NumPy and Pandas;</a:t>
            </a:r>
          </a:p>
          <a:p>
            <a:pPr lvl="1"/>
            <a:r>
              <a:rPr lang="en-US" sz="1200" b="0" i="0" u="none" strike="noStrike" baseline="0" dirty="0"/>
              <a:t>Data transformation;</a:t>
            </a:r>
          </a:p>
          <a:p>
            <a:pPr lvl="1"/>
            <a:r>
              <a:rPr lang="en-US" sz="1200" b="0" i="0" u="none" strike="noStrike" baseline="0" dirty="0"/>
              <a:t>Split our data into training and test data sets.</a:t>
            </a:r>
          </a:p>
          <a:p>
            <a:pPr marL="457200" lvl="1" indent="0">
              <a:buNone/>
            </a:pPr>
            <a:endParaRPr lang="en-US" sz="1200" b="0" i="0" u="none" strike="noStrike" baseline="0" dirty="0"/>
          </a:p>
          <a:p>
            <a:pPr marL="0"/>
            <a:r>
              <a:rPr lang="en-US" sz="1200" b="1" i="0" strike="noStrike" baseline="0" dirty="0"/>
              <a:t>Model Preparation</a:t>
            </a:r>
          </a:p>
          <a:p>
            <a:pPr lvl="1"/>
            <a:r>
              <a:rPr lang="en-US" sz="1200" b="0" i="0" strike="noStrike" baseline="0" dirty="0"/>
              <a:t>Check quantities test samples;</a:t>
            </a:r>
          </a:p>
          <a:p>
            <a:pPr lvl="1"/>
            <a:r>
              <a:rPr lang="en-US" sz="1200" b="0" i="0" strike="noStrike" baseline="0" dirty="0"/>
              <a:t>Decide which better type of machine learning algorithm to use.</a:t>
            </a:r>
          </a:p>
          <a:p>
            <a:pPr lvl="1"/>
            <a:r>
              <a:rPr lang="en-US" sz="1200" b="0" i="0" strike="noStrike" baseline="0" dirty="0"/>
              <a:t>Set parameters and algorithms to </a:t>
            </a:r>
            <a:r>
              <a:rPr lang="en-US" sz="1200" b="0" i="0" strike="noStrike" baseline="0" dirty="0" err="1"/>
              <a:t>GridSearchCV</a:t>
            </a:r>
            <a:r>
              <a:rPr lang="en-US" sz="1200" b="0" i="0" strike="noStrike" baseline="0" dirty="0"/>
              <a:t>;</a:t>
            </a:r>
            <a:endParaRPr lang="en-US" sz="1200" dirty="0"/>
          </a:p>
          <a:p>
            <a:pPr lvl="1"/>
            <a:r>
              <a:rPr lang="en-US" sz="1200" b="0" i="0" strike="noStrike" baseline="0" dirty="0"/>
              <a:t>Training </a:t>
            </a:r>
            <a:r>
              <a:rPr lang="en-US" sz="1200" b="0" i="0" strike="noStrike" baseline="0" dirty="0" err="1"/>
              <a:t>GridSearchCV</a:t>
            </a:r>
            <a:r>
              <a:rPr lang="en-US" sz="1200" b="0" i="0" strike="noStrike" baseline="0" dirty="0"/>
              <a:t>.</a:t>
            </a:r>
          </a:p>
          <a:p>
            <a:pPr marL="228600" marR="0" lvl="1" indent="0">
              <a:buNone/>
            </a:pPr>
            <a:endParaRPr lang="en-US" sz="1200" b="0" i="0" u="sng" strike="noStrike" baseline="0" dirty="0"/>
          </a:p>
          <a:p>
            <a:pPr marL="228600" marR="0" lvl="1" indent="0">
              <a:buNone/>
            </a:pPr>
            <a:endParaRPr lang="en-US" sz="1200" u="sng" dirty="0"/>
          </a:p>
          <a:p>
            <a:pPr marL="228600" marR="0" lvl="1" indent="0">
              <a:buNone/>
            </a:pPr>
            <a:endParaRPr lang="en-US" sz="1200" b="0" i="0" u="sng" strike="noStrike" baseline="0" dirty="0"/>
          </a:p>
          <a:p>
            <a:pPr marL="228600" marR="0" lvl="1" indent="0">
              <a:buNone/>
            </a:pPr>
            <a:endParaRPr lang="en-US" sz="1200" u="sng" dirty="0"/>
          </a:p>
          <a:p>
            <a:pPr marL="228600" marR="0" lvl="1" indent="0">
              <a:buNone/>
            </a:pPr>
            <a:endParaRPr lang="en-US" sz="1200" b="0" i="0" u="sng" strike="noStrike" baseline="0" dirty="0"/>
          </a:p>
          <a:p>
            <a:pPr marL="228600" marR="0" lvl="1" indent="0">
              <a:buNone/>
            </a:pPr>
            <a:endParaRPr lang="en-US" sz="1200" u="sng" dirty="0"/>
          </a:p>
          <a:p>
            <a:pPr marL="228600" marR="0" lvl="1" indent="0">
              <a:buNone/>
            </a:pPr>
            <a:endParaRPr lang="en-US" sz="1200" b="0" i="0" u="sng" strike="noStrike" baseline="0" dirty="0"/>
          </a:p>
          <a:p>
            <a:pPr marL="228600" marR="0" lvl="1" indent="0">
              <a:buNone/>
            </a:pPr>
            <a:endParaRPr lang="en-US" sz="1200" u="sng" dirty="0"/>
          </a:p>
          <a:p>
            <a:pPr marL="228600" marR="0" lvl="1" indent="0">
              <a:buNone/>
            </a:pPr>
            <a:endParaRPr lang="en-US" sz="1200" b="0" i="0" u="sng" strike="noStrike" baseline="0" dirty="0"/>
          </a:p>
          <a:p>
            <a:pPr marL="228600" marR="0" lvl="1" indent="0">
              <a:buNone/>
            </a:pPr>
            <a:endParaRPr lang="en-US" sz="1200" b="0" i="0" u="sng" strike="noStrike" baseline="0" dirty="0"/>
          </a:p>
          <a:p>
            <a:pPr marL="0"/>
            <a:r>
              <a:rPr lang="en-US" sz="1200" b="1" i="0" strike="noStrike" baseline="0" dirty="0"/>
              <a:t>Model Evaluation</a:t>
            </a:r>
          </a:p>
          <a:p>
            <a:pPr lvl="1"/>
            <a:r>
              <a:rPr lang="en-US" sz="1200" b="0" i="0" strike="noStrike" baseline="0" dirty="0"/>
              <a:t>Check the accuracy of each model;</a:t>
            </a:r>
          </a:p>
          <a:p>
            <a:pPr lvl="1"/>
            <a:r>
              <a:rPr lang="en-US" sz="1200" b="0" i="0" strike="noStrike" baseline="0" dirty="0"/>
              <a:t>Get tuned hyperparameters for each type of algorithm.</a:t>
            </a:r>
          </a:p>
          <a:p>
            <a:pPr marL="457200" lvl="1" indent="0">
              <a:buNone/>
            </a:pPr>
            <a:endParaRPr lang="en-US" sz="1200" b="0" i="0" strike="noStrike" baseline="0" dirty="0"/>
          </a:p>
          <a:p>
            <a:pPr marL="0"/>
            <a:r>
              <a:rPr lang="en-US" sz="1200" b="1" i="0" strike="noStrike" baseline="0" dirty="0"/>
              <a:t>Improving and finding the best classification model </a:t>
            </a:r>
          </a:p>
          <a:p>
            <a:pPr lvl="1"/>
            <a:r>
              <a:rPr lang="en-US" sz="1200" b="0" i="0" strike="noStrike" baseline="0" dirty="0"/>
              <a:t>Feature Engineering;</a:t>
            </a:r>
          </a:p>
          <a:p>
            <a:pPr lvl="1"/>
            <a:r>
              <a:rPr lang="en-US" sz="1200" b="0" i="0" strike="noStrike" baseline="0" dirty="0"/>
              <a:t>Algorithm Tuning;</a:t>
            </a:r>
            <a:endParaRPr lang="en-US" sz="1200" dirty="0"/>
          </a:p>
          <a:p>
            <a:pPr lvl="1"/>
            <a:r>
              <a:rPr lang="en-US" sz="1200" b="0" i="0" strike="noStrike" baseline="0" dirty="0"/>
              <a:t>Comparison between methods;</a:t>
            </a:r>
          </a:p>
          <a:p>
            <a:pPr lvl="1"/>
            <a:r>
              <a:rPr lang="en-US" sz="1200" b="0" i="0" strike="noStrike" baseline="0" dirty="0"/>
              <a:t>The model with the best accuracy score wins the best-performing model.</a:t>
            </a:r>
          </a:p>
          <a:p>
            <a:pPr marL="0"/>
            <a:endParaRPr lang="en-US" sz="1200" b="0" i="0" u="sng" strike="noStrik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According to the observation, there an increasing success rate on each site.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BD149-049C-F91C-21E7-6BB19695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3157451"/>
            <a:ext cx="11097349" cy="20735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buNone/>
            </a:pPr>
            <a:r>
              <a: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Litera</a:t>
            </a: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lly</a:t>
            </a:r>
            <a:r>
              <a: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 heavier payload may be a consideration for a successful landing.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3FDE0-77D6-176E-2C12-C3679D31B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3122312"/>
            <a:ext cx="11097349" cy="21438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/>
            <a:r>
              <a:rPr lang="en-US" sz="1800" b="0" i="0" u="none" strike="noStrike" baseline="0"/>
              <a:t>The success rate increases with the number of flights for the LEO orbit while, in other orbits like GTO, it’s not related to success.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F1BAA-B990-7FFB-67AC-AB967F2B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67" y="2729397"/>
            <a:ext cx="3513140" cy="3483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6DF97-A943-7D65-9199-EED3C39A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298" y="2729397"/>
            <a:ext cx="4910048" cy="34838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observed, the success rate is increasing on each site.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519BC-9BFC-47FD-B4F9-C22512CA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3157451"/>
            <a:ext cx="11097349" cy="20735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Heavy payloads have a negative influence on GTO orbits and positive on GTO and polar LEO orbits.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CC83E-3A5D-4F4D-290B-076A2CD5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76" y="2091095"/>
            <a:ext cx="5954513" cy="42062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success rate has increased since 2013.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909AA-7AD6-F9E4-4087-F4CE344B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7" y="2091095"/>
            <a:ext cx="5630531" cy="42062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2512" y="498698"/>
            <a:ext cx="4940808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The </a:t>
            </a:r>
            <a:r>
              <a:rPr lang="en-US" sz="2400" b="0" i="0" u="none" strike="noStrike" baseline="0"/>
              <a:t>DESTINCT query removes all duplicated values from the column ‘Launch-Site’.</a:t>
            </a:r>
            <a:endParaRPr lang="en-US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25DDAE-B9C0-DB63-2E1C-3FBEE4ED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03" y="2091095"/>
            <a:ext cx="4132445" cy="4206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15D8E-E723-A9E0-B535-0C63E694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3978267"/>
            <a:ext cx="5431536" cy="4218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GB" sz="16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WHERE followed by LIKE allows get the launches that contain subsisting ‘CCA’ and getting only the 5 rows using LIMIT 5.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13F2A-2164-96BD-76B6-9B6A04DE4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918897"/>
            <a:ext cx="5481509" cy="3104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A1C75-4260-8D1E-7CEB-EC9976AD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4237766"/>
            <a:ext cx="5523082" cy="4671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2512" y="498698"/>
            <a:ext cx="4940808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/>
              <a:t>The query gives the sum of all payload where the customer is equal to NASA (CRS).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C1F2D-08B8-7863-3075-23F82E33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726231"/>
            <a:ext cx="5431536" cy="2935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D5670-379F-74A0-9A6F-59718CF0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3978728"/>
            <a:ext cx="5431536" cy="8715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2512" y="498698"/>
            <a:ext cx="4940808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/>
              <a:t>WHERE clause filters the dataset to only perform calculations on Booster version F9 v1.1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70A3-C914-4673-A5E6-0E5F0AA0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949488"/>
            <a:ext cx="5431536" cy="2489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A25E1-0D74-8CCB-7FE1-5B59C2EA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3750366"/>
            <a:ext cx="5431536" cy="4638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2B2367A-B87D-B7E4-450D-1F5767FA78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2512" y="498698"/>
            <a:ext cx="4940808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/>
              <a:t>WHERE clause filters the dataset to only perform calculations</a:t>
            </a:r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CE67EA-955E-90E6-2C81-8D6B9A37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917805"/>
            <a:ext cx="5431536" cy="2552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9A5B5-5F04-EC46-232C-2A218C0D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3932933"/>
            <a:ext cx="5543270" cy="8511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800" b="0" i="0" u="none" strike="noStrike" baseline="0"/>
              <a:t>The query returns the booster version where landing was successfuland payload was between 4k and 6k.</a:t>
            </a: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3ECAA-575E-9D85-FBF8-9C19146B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64" y="2729397"/>
            <a:ext cx="4671546" cy="3483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84DC4-9755-FC42-2AFB-EFD56B74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843131"/>
            <a:ext cx="5523082" cy="9361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2512" y="498698"/>
            <a:ext cx="4940808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/>
              <a:t>Using the function COUNT works out the amount.</a:t>
            </a:r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EF441-46AC-4CB4-66AC-29E2C188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3172373"/>
            <a:ext cx="5431536" cy="2043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9AA31-0773-8663-BF5C-0C431F34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3983684"/>
            <a:ext cx="5431536" cy="4110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By u</a:t>
            </a:r>
            <a:r>
              <a:rPr lang="en-GB" sz="2400" b="0" i="0" dirty="0">
                <a:solidFill>
                  <a:schemeClr val="tx1"/>
                </a:solidFill>
                <a:effectLst/>
                <a:latin typeface="+mj-lt"/>
              </a:rPr>
              <a:t>se of public information, we trained a machine learning model and predict if SpaceX  will reuse the first stage through various stages of data collection, visualisation and interpretation.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After the completion of our study, the results has shown an increase in success rate of launches along the years and there were some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robits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which were more successful compared to others.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800" b="0" i="0" u="none" strike="noStrike" baseline="0"/>
              <a:t>Using the word SELECT in the query means that it will show values in the Booster Version column from Space.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2ED0D-0E6D-7E47-22AF-B999763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938" y="2734056"/>
            <a:ext cx="1726516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CAFADD8-F87E-5C23-472B-4DA4EE916F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LIKE puts the value of 2015. 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A0F19-0F41-3A2A-CFC1-043B535A9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3139185"/>
            <a:ext cx="11097349" cy="2110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800" b="0" i="0" u="none" strike="noStrike" baseline="0"/>
              <a:t>Function WHERE filters landing_outcomeand LIKE (Success or Failure; AND (DATE between) DESC means itsarranging the dataset into descending order.</a:t>
            </a:r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DDD27-BFB0-8D92-76EA-F283DC93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47056"/>
            <a:ext cx="11164824" cy="23658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 X in the USA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SpaceX sites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54B30-B6CB-431E-B5A7-5688B58E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35" y="2091095"/>
            <a:ext cx="6958194" cy="42062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Labeled launch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4D81E-6278-FF1F-1137-05308D29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23" y="1845426"/>
            <a:ext cx="10082101" cy="44503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5155" y="552906"/>
            <a:ext cx="5165936" cy="1674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0909" y="552906"/>
            <a:ext cx="5159825" cy="1674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2000"/>
              <a:t>The folium map screenshot shows a launch site and its proximities such as railway, highway, coastline, with distance calculated and displayed.</a:t>
            </a:r>
          </a:p>
          <a:p>
            <a:pPr>
              <a:spcBef>
                <a:spcPts val="1400"/>
              </a:spcBef>
            </a:pPr>
            <a:endParaRPr lang="en-US" sz="2000"/>
          </a:p>
          <a:p>
            <a:pPr marL="0">
              <a:spcBef>
                <a:spcPts val="1400"/>
              </a:spcBef>
            </a:pPr>
            <a:endParaRPr lang="en-US" sz="2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F5-21DF-E2F6-9F66-A533A073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08" y="2405149"/>
            <a:ext cx="7254685" cy="38993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% per Launch 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KSC LC-39A had the most successful launches.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0CF56-D0D7-A82D-B641-B8532797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42" y="2091095"/>
            <a:ext cx="5111380" cy="42062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0E1906-7ABC-CFB2-1FFB-D45D6CF7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932" y="4901230"/>
            <a:ext cx="2164268" cy="13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KSC LC 39A Launch Site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KSC LC 39A achieved a 76.9% success rate.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4B5C2-4E2F-FE26-1BAA-07E567F4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32" y="2091095"/>
            <a:ext cx="8035801" cy="42062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3905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algn="l"/>
            <a:r>
              <a:rPr lang="en-GB" sz="1600" b="0" i="0" dirty="0">
                <a:solidFill>
                  <a:schemeClr val="tx1"/>
                </a:solidFill>
                <a:effectLst/>
                <a:latin typeface="+mj-lt"/>
              </a:rPr>
              <a:t>Space Y that would like to compete with SpaceX.</a:t>
            </a:r>
            <a:endParaRPr lang="en-US" sz="1600" b="0" i="0" u="none" strike="noStrike" baseline="0" dirty="0">
              <a:solidFill>
                <a:schemeClr val="tx1"/>
              </a:solidFill>
              <a:latin typeface="+mj-lt"/>
            </a:endParaRPr>
          </a:p>
          <a:p>
            <a:r>
              <a:rPr lang="en-GB" sz="1600" b="0" i="0" u="none" strike="noStrike" baseline="0" dirty="0">
                <a:solidFill>
                  <a:schemeClr val="tx1"/>
                </a:solidFill>
                <a:latin typeface="+mj-lt"/>
              </a:rPr>
              <a:t>SpaceX designs, manufactures and launches advanced rockets and spacecraft.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to find answers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GB" sz="1600" dirty="0">
                <a:solidFill>
                  <a:schemeClr val="tx1"/>
                </a:solidFill>
                <a:latin typeface="+mj-lt"/>
              </a:rPr>
              <a:t>By u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+mj-lt"/>
              </a:rPr>
              <a:t>se of public information, we will  train a machine learning model and predict if SpaceX  will reuse the first stage.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Outcome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success rates for low weighted payload is higher than the heavier payloads.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03FC4-DC92-9128-C15B-C30EE1B93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541599"/>
            <a:ext cx="11097349" cy="33551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24796" y="498698"/>
            <a:ext cx="2893382" cy="1185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decision tree was the best model based in the classification accuracy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DB73E-396D-059D-E07C-FF441E369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10" y="2091095"/>
            <a:ext cx="6899444" cy="4206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Matrix: Decision Tree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800" b="0" i="0" u="none" strike="noStrike" baseline="0"/>
              <a:t>The confusion matrix for the decision tree classifier shows that the classifier can distinguish between the classes.</a:t>
            </a: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B19A3-9BBE-7595-0B07-D4BB3F47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472" y="2734056"/>
            <a:ext cx="4587447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GB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success rates for SpaceX launches increased in years;</a:t>
            </a:r>
          </a:p>
          <a:p>
            <a:r>
              <a:rPr lang="en-GB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Orbits ES L1, GEO, HEO, SSO, VLEO had the most success rate;</a:t>
            </a:r>
          </a:p>
          <a:p>
            <a:r>
              <a:rPr lang="en-GB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The Decision tree classifier is the best machine learning algorithm for this task;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6E98-06D1-1BAA-ECC3-1DA7D5B1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Apendix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4FEAD0-E551-4F09-3F13-D1551899C5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8989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1115568" y="2481943"/>
            <a:ext cx="10168128" cy="369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Data collection methodology: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0" i="0" u="none" strike="noStrike" baseline="0">
                <a:solidFill>
                  <a:schemeClr val="tx1"/>
                </a:solidFill>
                <a:latin typeface="+mn-lt"/>
              </a:rPr>
              <a:t>SpaceX API 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b="0" i="0" u="none" strike="noStrike" baseline="0">
                <a:solidFill>
                  <a:schemeClr val="tx1"/>
                </a:solidFill>
                <a:latin typeface="+mn-lt"/>
              </a:rPr>
              <a:t>Web Scrapping from Wikipedia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Perform data wrangling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u="none" strike="noStrike" baseline="0">
                <a:solidFill>
                  <a:schemeClr val="tx1"/>
                </a:solidFill>
                <a:latin typeface="+mn-lt"/>
              </a:rPr>
              <a:t>Filtering the data;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u="none" strike="noStrike" baseline="0">
                <a:solidFill>
                  <a:schemeClr val="tx1"/>
                </a:solidFill>
                <a:latin typeface="+mn-lt"/>
              </a:rPr>
              <a:t>Dealing with missing values;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u="none" strike="noStrike" baseline="0">
                <a:solidFill>
                  <a:schemeClr val="tx1"/>
                </a:solidFill>
                <a:latin typeface="+mn-lt"/>
              </a:rPr>
              <a:t>To name the data label based on outcome data after summarizing and analyzing features.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Perform interactive visual analytics using Folium and Plotly Dash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  <a:latin typeface="+mn-lt"/>
              </a:rPr>
              <a:t>Perform predictive analysis using classification models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900" dirty="0"/>
              <a:t>Data sets were collected in the following processes;</a:t>
            </a:r>
            <a:endParaRPr lang="en-US" sz="900" b="0" i="0" u="none" strike="noStrike" baseline="0" dirty="0"/>
          </a:p>
          <a:p>
            <a:pPr lvl="1">
              <a:lnSpc>
                <a:spcPct val="100000"/>
              </a:lnSpc>
            </a:pPr>
            <a:r>
              <a:rPr lang="en-US" sz="900" b="0" i="0" u="none" strike="noStrike" baseline="0" dirty="0"/>
              <a:t>To get answer from API and convert the result to </a:t>
            </a:r>
            <a:r>
              <a:rPr lang="en-US" sz="900" b="0" i="0" u="none" strike="noStrike" baseline="0" dirty="0" err="1"/>
              <a:t>json</a:t>
            </a:r>
            <a:r>
              <a:rPr lang="en-US" sz="900" b="0" i="0" u="none" strike="noStrike" baseline="0" dirty="0"/>
              <a:t> file</a:t>
            </a:r>
            <a:r>
              <a:rPr lang="en-US" sz="9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900" dirty="0"/>
              <a:t>Cleaning data</a:t>
            </a:r>
          </a:p>
          <a:p>
            <a:pPr lvl="1">
              <a:lnSpc>
                <a:spcPct val="100000"/>
              </a:lnSpc>
            </a:pPr>
            <a:r>
              <a:rPr lang="en-US" sz="900" dirty="0"/>
              <a:t>Converting list to a data frame</a:t>
            </a:r>
          </a:p>
          <a:p>
            <a:pPr lvl="1">
              <a:lnSpc>
                <a:spcPct val="100000"/>
              </a:lnSpc>
            </a:pPr>
            <a:r>
              <a:rPr lang="en-GB" sz="900" b="0" i="0" u="none" strike="noStrike" baseline="0" dirty="0"/>
              <a:t>Filtering the data frame and converting it to a .csv file: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51080-C012-6F7F-AE3D-0CBCE44C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08" y="2290936"/>
            <a:ext cx="7936991" cy="39593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38199" y="537883"/>
            <a:ext cx="4783697" cy="1942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700" dirty="0"/>
              <a:t>During web scraping process, we followed the following processes:</a:t>
            </a:r>
          </a:p>
          <a:p>
            <a:endParaRPr lang="en-US" sz="1700" b="0" i="0" u="none" strike="noStrike" baseline="0" dirty="0"/>
          </a:p>
          <a:p>
            <a:pPr lvl="1"/>
            <a:r>
              <a:rPr lang="en-US" sz="1700" b="0" i="0" u="none" strike="noStrike" baseline="0" dirty="0"/>
              <a:t>To get a response from HTML address;</a:t>
            </a:r>
          </a:p>
          <a:p>
            <a:pPr lvl="1"/>
            <a:r>
              <a:rPr lang="en-US" sz="1700" b="0" i="0" u="none" strike="noStrike" baseline="0" dirty="0"/>
              <a:t>To get a response from HTML address;</a:t>
            </a:r>
          </a:p>
          <a:p>
            <a:pPr lvl="1"/>
            <a:r>
              <a:rPr lang="en-US" sz="1700" dirty="0"/>
              <a:t>To find the tables of interest;</a:t>
            </a:r>
          </a:p>
          <a:p>
            <a:pPr lvl="1"/>
            <a:r>
              <a:rPr lang="en-US" sz="1700" dirty="0"/>
              <a:t>To get the columns info;</a:t>
            </a:r>
          </a:p>
          <a:p>
            <a:pPr lvl="1"/>
            <a:r>
              <a:rPr lang="en-US" sz="1700" dirty="0"/>
              <a:t>Creating a dictionary;</a:t>
            </a:r>
          </a:p>
          <a:p>
            <a:pPr lvl="1"/>
            <a:r>
              <a:rPr lang="en-US" sz="1700" dirty="0"/>
              <a:t>Appending data from all keys, converting to a </a:t>
            </a:r>
            <a:r>
              <a:rPr lang="en-US" sz="1700" dirty="0" err="1"/>
              <a:t>dataframe</a:t>
            </a:r>
            <a:r>
              <a:rPr lang="en-US" sz="1700" dirty="0"/>
              <a:t> and saving in .csv: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82D84-AE52-0CDF-8445-1C9DF642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1018801"/>
            <a:ext cx="5365375" cy="46201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835155" y="552906"/>
            <a:ext cx="5165936" cy="1674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0909" y="552906"/>
            <a:ext cx="5159825" cy="1674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b="0" i="0" u="none" strike="noStrike" baseline="0"/>
              <a:t>Regarding the data analysis process, there are several cases in which the booster did not land successfully:</a:t>
            </a:r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00C1B-E3DA-77CB-4D71-55EC282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6" y="2973306"/>
            <a:ext cx="10515569" cy="27630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1357</TotalTime>
  <Words>1407</Words>
  <Application>Microsoft Office PowerPoint</Application>
  <PresentationFormat>Widescreen</PresentationFormat>
  <Paragraphs>235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Christian HIRWA</cp:lastModifiedBy>
  <cp:revision>208</cp:revision>
  <dcterms:created xsi:type="dcterms:W3CDTF">2021-04-29T18:58:34Z</dcterms:created>
  <dcterms:modified xsi:type="dcterms:W3CDTF">2025-02-05T23:26:36Z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